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69" r:id="rId2"/>
    <p:sldId id="286" r:id="rId3"/>
    <p:sldId id="372" r:id="rId4"/>
    <p:sldId id="373" r:id="rId5"/>
    <p:sldId id="323" r:id="rId6"/>
    <p:sldId id="291" r:id="rId7"/>
    <p:sldId id="367" r:id="rId8"/>
    <p:sldId id="353" r:id="rId9"/>
    <p:sldId id="354" r:id="rId10"/>
    <p:sldId id="355" r:id="rId11"/>
    <p:sldId id="356" r:id="rId12"/>
    <p:sldId id="357" r:id="rId13"/>
    <p:sldId id="358" r:id="rId14"/>
    <p:sldId id="364" r:id="rId15"/>
    <p:sldId id="369" r:id="rId16"/>
    <p:sldId id="368" r:id="rId17"/>
    <p:sldId id="350" r:id="rId18"/>
    <p:sldId id="370" r:id="rId19"/>
    <p:sldId id="365" r:id="rId20"/>
    <p:sldId id="284" r:id="rId21"/>
    <p:sldId id="366" r:id="rId22"/>
    <p:sldId id="371" r:id="rId23"/>
    <p:sldId id="363" r:id="rId24"/>
    <p:sldId id="359" r:id="rId25"/>
    <p:sldId id="361" r:id="rId26"/>
    <p:sldId id="36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613B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48" autoAdjust="0"/>
  </p:normalViewPr>
  <p:slideViewPr>
    <p:cSldViewPr>
      <p:cViewPr varScale="1">
        <p:scale>
          <a:sx n="83" d="100"/>
          <a:sy n="83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6888"/>
    </p:cViewPr>
  </p:sorterViewPr>
  <p:notesViewPr>
    <p:cSldViewPr>
      <p:cViewPr varScale="1">
        <p:scale>
          <a:sx n="67" d="100"/>
          <a:sy n="67" d="100"/>
        </p:scale>
        <p:origin x="-32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43DB5-223F-4D61-B8A9-70F5B7F764B8}" type="datetimeFigureOut">
              <a:rPr lang="en-US" smtClean="0"/>
              <a:t>1/24/2013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B25E3-B818-4997-A6D1-ECAFD5B9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2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</a:t>
            </a:r>
            <a:r>
              <a:rPr lang="en-US" baseline="0" dirty="0" smtClean="0"/>
              <a:t> issues for new chair: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Indian Definition Fix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Amendments to </a:t>
            </a:r>
            <a:r>
              <a:rPr lang="en-US" baseline="0" dirty="0" err="1" smtClean="0"/>
              <a:t>IGRA</a:t>
            </a:r>
            <a:r>
              <a:rPr lang="en-US" baseline="0" dirty="0" smtClean="0"/>
              <a:t> and on-line gaming bill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err="1" smtClean="0"/>
              <a:t>VAWA</a:t>
            </a:r>
            <a:r>
              <a:rPr lang="en-US" baseline="0" dirty="0" smtClean="0"/>
              <a:t>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err="1" smtClean="0"/>
              <a:t>Carceri</a:t>
            </a:r>
            <a:r>
              <a:rPr lang="en-US" baseline="0" dirty="0" smtClean="0"/>
              <a:t> Fix 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25E3-B818-4997-A6D1-ECAFD5B9F68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23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90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7162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28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96BFF-CE54-4240-ACF1-69C7596A2AD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jroberts@npaihb.or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C42150-723B-4C2A-B8AA-C6F96496E035}" type="slidenum">
              <a:rPr lang="en-US" altLang="en-US" smtClean="0">
                <a:latin typeface="Tahoma" pitchFamily="34" charset="0"/>
              </a:rPr>
              <a:pPr/>
              <a:t>1</a:t>
            </a:fld>
            <a:endParaRPr lang="en-US" altLang="en-US" smtClean="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914400"/>
            <a:ext cx="6477000" cy="1219200"/>
          </a:xfrm>
        </p:spPr>
        <p:txBody>
          <a:bodyPr>
            <a:noAutofit/>
          </a:bodyPr>
          <a:lstStyle/>
          <a:p>
            <a:r>
              <a:rPr lang="en-US" sz="4000" b="1" i="1" dirty="0" smtClean="0">
                <a:latin typeface="Arial" charset="0"/>
                <a:cs typeface="Arial" charset="0"/>
              </a:rPr>
              <a:t>Policy Update</a:t>
            </a:r>
            <a:br>
              <a:rPr lang="en-US" sz="4000" b="1" i="1" dirty="0" smtClean="0">
                <a:latin typeface="Arial" charset="0"/>
                <a:cs typeface="Arial" charset="0"/>
              </a:rPr>
            </a:br>
            <a:endParaRPr lang="en-US" altLang="en-US" sz="36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4018560"/>
            <a:ext cx="6705600" cy="1600200"/>
          </a:xfrm>
        </p:spPr>
        <p:txBody>
          <a:bodyPr>
            <a:no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 sz="2400" dirty="0" smtClean="0"/>
              <a:t>NW Portland Area Indian Health Board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400" dirty="0" smtClean="0"/>
              <a:t>Quarterly Board Meeting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000" i="1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>January 24, 2013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18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/>
            </a:r>
            <a:br>
              <a:rPr lang="en-US" sz="1800" dirty="0" smtClean="0">
                <a:latin typeface="Arial" charset="0"/>
                <a:cs typeface="Arial" charset="0"/>
              </a:rPr>
            </a:br>
            <a:endParaRPr lang="en-US" sz="1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8" y="187570"/>
            <a:ext cx="8229602" cy="6539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580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810" y="3124200"/>
            <a:ext cx="7162800" cy="3001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Important to Note for AI/AN</a:t>
            </a:r>
          </a:p>
          <a:p>
            <a:pPr lvl="1"/>
            <a:r>
              <a:rPr lang="en-US" dirty="0" smtClean="0"/>
              <a:t>Approximately 30-50% of current IHS users are on Medicaid</a:t>
            </a:r>
          </a:p>
          <a:p>
            <a:pPr lvl="1"/>
            <a:r>
              <a:rPr lang="en-US" dirty="0" smtClean="0"/>
              <a:t>Medicaid Expansion will see this grow to as high as 75% of IHS Users on Medicaid</a:t>
            </a:r>
          </a:p>
          <a:p>
            <a:pPr lvl="1"/>
            <a:r>
              <a:rPr lang="en-US" dirty="0" smtClean="0"/>
              <a:t>Portland Area Users ~30%; estimated to grow to ~60-70%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" y="281940"/>
            <a:ext cx="827342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812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FMAP</a:t>
            </a:r>
            <a:r>
              <a:rPr lang="en-US" dirty="0" smtClean="0"/>
              <a:t> Exceptions reported by CRS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Proposals to reduce </a:t>
            </a:r>
            <a:r>
              <a:rPr lang="en-US" dirty="0" err="1" smtClean="0"/>
              <a:t>FMAP</a:t>
            </a:r>
            <a:r>
              <a:rPr lang="en-US" dirty="0" smtClean="0"/>
              <a:t>: Blended </a:t>
            </a:r>
            <a:r>
              <a:rPr lang="en-US" dirty="0" err="1" smtClean="0"/>
              <a:t>FMAP</a:t>
            </a:r>
            <a:r>
              <a:rPr lang="en-US" dirty="0" smtClean="0"/>
              <a:t>, Reduce </a:t>
            </a:r>
            <a:r>
              <a:rPr lang="en-US" dirty="0" err="1" smtClean="0"/>
              <a:t>FMAP</a:t>
            </a:r>
            <a:r>
              <a:rPr lang="en-US" dirty="0" smtClean="0"/>
              <a:t> Floor, Establish </a:t>
            </a:r>
            <a:r>
              <a:rPr lang="en-US" dirty="0" err="1" smtClean="0"/>
              <a:t>FMAP</a:t>
            </a:r>
            <a:r>
              <a:rPr lang="en-US" dirty="0" smtClean="0"/>
              <a:t> Ceiling </a:t>
            </a:r>
          </a:p>
          <a:p>
            <a:pPr lvl="1"/>
            <a:r>
              <a:rPr lang="en-US" dirty="0" smtClean="0"/>
              <a:t>Major and state-wide disasters </a:t>
            </a:r>
          </a:p>
          <a:p>
            <a:pPr lvl="1"/>
            <a:r>
              <a:rPr lang="en-US" dirty="0" smtClean="0"/>
              <a:t>Enhanced </a:t>
            </a:r>
            <a:r>
              <a:rPr lang="en-US" dirty="0" err="1" smtClean="0"/>
              <a:t>FMAP</a:t>
            </a:r>
            <a:r>
              <a:rPr lang="en-US" dirty="0" smtClean="0"/>
              <a:t> (E-</a:t>
            </a:r>
            <a:r>
              <a:rPr lang="en-US" dirty="0" err="1" smtClean="0"/>
              <a:t>FMAP</a:t>
            </a:r>
            <a:r>
              <a:rPr lang="en-US" dirty="0" smtClean="0"/>
              <a:t>) for covering breast and cervical cancer </a:t>
            </a:r>
          </a:p>
          <a:p>
            <a:pPr lvl="1"/>
            <a:r>
              <a:rPr lang="en-US" dirty="0" smtClean="0"/>
              <a:t>States receive 100% </a:t>
            </a:r>
            <a:r>
              <a:rPr lang="en-US" dirty="0" err="1" smtClean="0"/>
              <a:t>FMAP</a:t>
            </a:r>
            <a:r>
              <a:rPr lang="en-US" dirty="0" smtClean="0"/>
              <a:t> for AI/AN services </a:t>
            </a:r>
          </a:p>
          <a:p>
            <a:pPr lvl="1"/>
            <a:r>
              <a:rPr lang="en-US" dirty="0" smtClean="0"/>
              <a:t>States receive 90% </a:t>
            </a:r>
            <a:r>
              <a:rPr lang="en-US" dirty="0" err="1" smtClean="0"/>
              <a:t>FMAP</a:t>
            </a:r>
            <a:r>
              <a:rPr lang="en-US" dirty="0" smtClean="0"/>
              <a:t> for family planning </a:t>
            </a:r>
          </a:p>
          <a:p>
            <a:pPr lvl="1"/>
            <a:r>
              <a:rPr lang="en-US" dirty="0" smtClean="0"/>
              <a:t>States receive 50% </a:t>
            </a:r>
            <a:r>
              <a:rPr lang="en-US" dirty="0" err="1" smtClean="0"/>
              <a:t>FMAP</a:t>
            </a:r>
            <a:r>
              <a:rPr lang="en-US" dirty="0" smtClean="0"/>
              <a:t> for administrative costs of managing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23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CRS Medicaid Proposals to Reduce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057400"/>
            <a:ext cx="7162800" cy="40687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FMAP</a:t>
            </a:r>
            <a:r>
              <a:rPr lang="en-US" dirty="0" smtClean="0"/>
              <a:t> changes</a:t>
            </a:r>
          </a:p>
          <a:p>
            <a:pPr lvl="1"/>
            <a:r>
              <a:rPr lang="en-US" dirty="0" smtClean="0"/>
              <a:t>Floor/Ceiling changes </a:t>
            </a:r>
          </a:p>
          <a:p>
            <a:pPr lvl="1"/>
            <a:r>
              <a:rPr lang="en-US" dirty="0" smtClean="0"/>
              <a:t>Eliminate exceptions for enhanced </a:t>
            </a:r>
            <a:r>
              <a:rPr lang="en-US" dirty="0" err="1" smtClean="0"/>
              <a:t>FMAP</a:t>
            </a:r>
            <a:endParaRPr lang="en-US" dirty="0" smtClean="0"/>
          </a:p>
          <a:p>
            <a:r>
              <a:rPr lang="en-US" dirty="0" smtClean="0"/>
              <a:t>Eliminate Managed Care Barriers </a:t>
            </a:r>
          </a:p>
          <a:p>
            <a:pPr lvl="1"/>
            <a:r>
              <a:rPr lang="en-US" dirty="0" smtClean="0"/>
              <a:t>States can not mandate enrollment for duals, AI/AN, and children w/special need</a:t>
            </a:r>
          </a:p>
          <a:p>
            <a:r>
              <a:rPr lang="en-US" dirty="0" smtClean="0"/>
              <a:t>Eliminate/reduce </a:t>
            </a:r>
            <a:r>
              <a:rPr lang="en-US" dirty="0" err="1" smtClean="0"/>
              <a:t>DSH</a:t>
            </a:r>
            <a:r>
              <a:rPr lang="en-US" dirty="0" smtClean="0"/>
              <a:t> allotments</a:t>
            </a:r>
          </a:p>
          <a:p>
            <a:r>
              <a:rPr lang="en-US" dirty="0" smtClean="0"/>
              <a:t>Limit </a:t>
            </a:r>
            <a:r>
              <a:rPr lang="en-US" dirty="0" err="1" smtClean="0"/>
              <a:t>DME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91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Idaho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Medicaid Expansion </a:t>
            </a:r>
          </a:p>
          <a:p>
            <a:pPr lvl="1"/>
            <a:r>
              <a:rPr lang="en-US" dirty="0" smtClean="0"/>
              <a:t>Workgroup Report unanimously supports Expansion with conditions</a:t>
            </a:r>
          </a:p>
          <a:p>
            <a:pPr lvl="2"/>
            <a:r>
              <a:rPr lang="en-US" dirty="0" smtClean="0"/>
              <a:t>Personal Accountability and Redesign of Medicaid health care system</a:t>
            </a:r>
          </a:p>
          <a:p>
            <a:pPr lvl="1"/>
            <a:r>
              <a:rPr lang="en-US" dirty="0" smtClean="0"/>
              <a:t>75% of </a:t>
            </a:r>
            <a:r>
              <a:rPr lang="en-US" dirty="0" err="1" smtClean="0"/>
              <a:t>DHW</a:t>
            </a:r>
            <a:r>
              <a:rPr lang="en-US" dirty="0" smtClean="0"/>
              <a:t> Budget is spent on Medicaid</a:t>
            </a:r>
          </a:p>
          <a:p>
            <a:r>
              <a:rPr lang="en-US" dirty="0" smtClean="0"/>
              <a:t>Jan. 10</a:t>
            </a:r>
            <a:r>
              <a:rPr lang="en-US" baseline="30000" dirty="0" smtClean="0"/>
              <a:t>th</a:t>
            </a:r>
            <a:r>
              <a:rPr lang="en-US" dirty="0" smtClean="0"/>
              <a:t> State of State Address, Governor reported he will not expand</a:t>
            </a:r>
          </a:p>
          <a:p>
            <a:r>
              <a:rPr lang="en-US" dirty="0" smtClean="0"/>
              <a:t>Idaho proposed partial expansion, Feds denied (December Guidance)</a:t>
            </a:r>
          </a:p>
          <a:p>
            <a:r>
              <a:rPr lang="en-US" dirty="0" smtClean="0"/>
              <a:t>Idaho may expand and can later drop </a:t>
            </a:r>
          </a:p>
          <a:p>
            <a:r>
              <a:rPr lang="en-US" dirty="0" smtClean="0"/>
              <a:t>Pending interaction between Idaho Medicaid and Feds about expansion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417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Idaho Update: Insurance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783080"/>
            <a:ext cx="71628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Signed Executive Order blocking Exchange – halted $21.3 million establishment grant </a:t>
            </a:r>
          </a:p>
          <a:p>
            <a:r>
              <a:rPr lang="en-US" sz="2400" dirty="0" smtClean="0"/>
              <a:t>Appointed workgroup to develop recommendations &amp; “move forward”</a:t>
            </a:r>
          </a:p>
          <a:p>
            <a:r>
              <a:rPr lang="en-US" sz="2400" dirty="0" smtClean="0"/>
              <a:t>December 11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Idaho Governor reported State will develop Exchange</a:t>
            </a:r>
          </a:p>
          <a:p>
            <a:r>
              <a:rPr lang="en-US" sz="2400" dirty="0" smtClean="0"/>
              <a:t>Legislature must now develop bill to support Idaho Exchange – Previous bill failed in 2012 session</a:t>
            </a:r>
          </a:p>
          <a:p>
            <a:r>
              <a:rPr lang="en-US" sz="2400" dirty="0" smtClean="0"/>
              <a:t>Jan.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, </a:t>
            </a:r>
            <a:r>
              <a:rPr lang="en-US" sz="2400" dirty="0" err="1" smtClean="0"/>
              <a:t>CCIIO</a:t>
            </a:r>
            <a:r>
              <a:rPr lang="en-US" sz="2400" dirty="0" smtClean="0"/>
              <a:t> conditional approval of Idaho’s Exchange Blueprint</a:t>
            </a:r>
          </a:p>
          <a:p>
            <a:pPr lvl="1"/>
            <a:r>
              <a:rPr lang="en-US" sz="2000" dirty="0"/>
              <a:t>Full approval </a:t>
            </a:r>
            <a:r>
              <a:rPr lang="en-US" sz="2000" dirty="0" smtClean="0"/>
              <a:t>contingent on meeting certain requirements by </a:t>
            </a:r>
            <a:r>
              <a:rPr lang="en-US" sz="2000" dirty="0"/>
              <a:t>February 15, 2013</a:t>
            </a:r>
          </a:p>
        </p:txBody>
      </p:sp>
    </p:spTree>
    <p:extLst>
      <p:ext uri="{BB962C8B-B14F-4D97-AF65-F5344CB8AC3E}">
        <p14:creationId xmlns:p14="http://schemas.microsoft.com/office/powerpoint/2010/main" val="2404499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" y="274638"/>
            <a:ext cx="72390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Projections from Idaho Medicaid Expansion 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1958340"/>
            <a:ext cx="8396164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78229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Uncompensated Care Update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Project follows AZ 1115 Waiver to exempt AI/AN from benefits &amp; eligibility </a:t>
            </a:r>
            <a:r>
              <a:rPr lang="en-US" sz="2400" dirty="0" smtClean="0"/>
              <a:t>restrictions</a:t>
            </a:r>
            <a:endParaRPr lang="en-US" sz="2400" dirty="0"/>
          </a:p>
          <a:p>
            <a:r>
              <a:rPr lang="en-US" sz="2400" dirty="0" smtClean="0"/>
              <a:t>Draft “paper” developed by workgroup</a:t>
            </a:r>
          </a:p>
          <a:p>
            <a:r>
              <a:rPr lang="en-US" sz="2400" dirty="0" smtClean="0"/>
              <a:t>States in discussion with CMS about how to proceed</a:t>
            </a:r>
          </a:p>
          <a:p>
            <a:r>
              <a:rPr lang="en-US" sz="2400" dirty="0" smtClean="0"/>
              <a:t>Key elements include: </a:t>
            </a:r>
          </a:p>
          <a:p>
            <a:pPr lvl="1"/>
            <a:r>
              <a:rPr lang="en-US" sz="2000" dirty="0" smtClean="0"/>
              <a:t>Waiver </a:t>
            </a:r>
            <a:r>
              <a:rPr lang="en-US" sz="2000" dirty="0" err="1" smtClean="0"/>
              <a:t>FFS</a:t>
            </a:r>
            <a:r>
              <a:rPr lang="en-US" sz="2000" dirty="0" smtClean="0"/>
              <a:t> versus uncompensated care model </a:t>
            </a:r>
          </a:p>
          <a:p>
            <a:pPr lvl="1"/>
            <a:r>
              <a:rPr lang="en-US" sz="2000" dirty="0" smtClean="0"/>
              <a:t>Will it apply to </a:t>
            </a:r>
            <a:r>
              <a:rPr lang="en-US" sz="2000" dirty="0" err="1" smtClean="0"/>
              <a:t>ACA</a:t>
            </a:r>
            <a:r>
              <a:rPr lang="en-US" sz="2000" dirty="0" smtClean="0"/>
              <a:t> Medicaid expansion group</a:t>
            </a:r>
          </a:p>
          <a:p>
            <a:pPr lvl="1"/>
            <a:r>
              <a:rPr lang="en-US" sz="2000" dirty="0" smtClean="0"/>
              <a:t>Due to 100% </a:t>
            </a:r>
            <a:r>
              <a:rPr lang="en-US" sz="2000" dirty="0" err="1" smtClean="0"/>
              <a:t>FMAP</a:t>
            </a:r>
            <a:r>
              <a:rPr lang="en-US" sz="2000" dirty="0" smtClean="0"/>
              <a:t> will be limited to IHS and Tribal Programs; will need </a:t>
            </a:r>
            <a:r>
              <a:rPr lang="en-US" sz="2000" dirty="0" err="1" smtClean="0"/>
              <a:t>UIHP</a:t>
            </a:r>
            <a:r>
              <a:rPr lang="en-US" sz="2000" dirty="0" smtClean="0"/>
              <a:t> to support </a:t>
            </a:r>
          </a:p>
          <a:p>
            <a:pPr lvl="1"/>
            <a:r>
              <a:rPr lang="en-US" sz="2000" dirty="0" smtClean="0"/>
              <a:t>Benefit Design and base year; MH &amp; </a:t>
            </a:r>
            <a:r>
              <a:rPr lang="en-US" sz="2000" dirty="0" err="1" smtClean="0"/>
              <a:t>LTC</a:t>
            </a:r>
            <a:r>
              <a:rPr lang="en-US" sz="2000" dirty="0" smtClean="0"/>
              <a:t> services </a:t>
            </a:r>
          </a:p>
          <a:p>
            <a:pPr lvl="1"/>
            <a:r>
              <a:rPr lang="en-US" sz="2000" dirty="0" smtClean="0"/>
              <a:t>Non-</a:t>
            </a:r>
            <a:r>
              <a:rPr lang="en-US" sz="2000" dirty="0" err="1" smtClean="0"/>
              <a:t>eligibles</a:t>
            </a:r>
            <a:r>
              <a:rPr lang="en-US" sz="2000" dirty="0" smtClean="0"/>
              <a:t>, and 100% </a:t>
            </a:r>
            <a:r>
              <a:rPr lang="en-US" sz="2000" dirty="0" err="1" smtClean="0"/>
              <a:t>FMAP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Tribal non-federal share options </a:t>
            </a:r>
          </a:p>
          <a:p>
            <a:pPr lvl="1"/>
            <a:r>
              <a:rPr lang="en-US" sz="2000" dirty="0" smtClean="0"/>
              <a:t>Reimbursement mechanism </a:t>
            </a:r>
          </a:p>
          <a:p>
            <a:pPr lvl="1"/>
            <a:r>
              <a:rPr lang="en-US" sz="2000" dirty="0" smtClean="0"/>
              <a:t>Program capacity and surge concerns by CMS </a:t>
            </a:r>
          </a:p>
        </p:txBody>
      </p:sp>
    </p:spTree>
    <p:extLst>
      <p:ext uri="{BB962C8B-B14F-4D97-AF65-F5344CB8AC3E}">
        <p14:creationId xmlns:p14="http://schemas.microsoft.com/office/powerpoint/2010/main" val="259478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MMPC</a:t>
            </a:r>
            <a:r>
              <a:rPr lang="en-US" dirty="0" smtClean="0"/>
              <a:t>/</a:t>
            </a:r>
            <a:r>
              <a:rPr lang="en-US" dirty="0" err="1" smtClean="0"/>
              <a:t>TTAG</a:t>
            </a:r>
            <a:r>
              <a:rPr lang="en-US" dirty="0" smtClean="0"/>
              <a:t>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ACA</a:t>
            </a:r>
            <a:r>
              <a:rPr lang="en-US" dirty="0" smtClean="0"/>
              <a:t> Implementation:  </a:t>
            </a:r>
          </a:p>
          <a:p>
            <a:pPr lvl="1"/>
            <a:r>
              <a:rPr lang="en-US" dirty="0" smtClean="0"/>
              <a:t>Regulations, </a:t>
            </a:r>
            <a:r>
              <a:rPr lang="en-US" dirty="0" err="1" smtClean="0"/>
              <a:t>FFE</a:t>
            </a:r>
            <a:r>
              <a:rPr lang="en-US" dirty="0" smtClean="0"/>
              <a:t>, IHS/VA agreement, Indian definition, IRS subsidies, </a:t>
            </a:r>
            <a:r>
              <a:rPr lang="en-US" dirty="0" err="1" smtClean="0"/>
              <a:t>OPM</a:t>
            </a:r>
            <a:r>
              <a:rPr lang="en-US" dirty="0" smtClean="0"/>
              <a:t> Multi-state plans</a:t>
            </a:r>
          </a:p>
          <a:p>
            <a:r>
              <a:rPr lang="en-US" dirty="0" smtClean="0"/>
              <a:t>CMS Tribal Consultation Policy</a:t>
            </a:r>
          </a:p>
          <a:p>
            <a:r>
              <a:rPr lang="en-US" dirty="0" smtClean="0"/>
              <a:t>Data  </a:t>
            </a:r>
          </a:p>
          <a:p>
            <a:r>
              <a:rPr lang="en-US" dirty="0" err="1" smtClean="0"/>
              <a:t>TTAG</a:t>
            </a:r>
            <a:r>
              <a:rPr lang="en-US" dirty="0" smtClean="0"/>
              <a:t> Outreach &amp; </a:t>
            </a:r>
            <a:r>
              <a:rPr lang="en-US" dirty="0" err="1" smtClean="0"/>
              <a:t>Eduction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Long-Term Care </a:t>
            </a:r>
          </a:p>
          <a:p>
            <a:r>
              <a:rPr lang="en-US" dirty="0" smtClean="0"/>
              <a:t>Medicaid Expansion issues </a:t>
            </a:r>
          </a:p>
          <a:p>
            <a:r>
              <a:rPr lang="en-US" dirty="0" smtClean="0"/>
              <a:t>Medicaid Administration Match – “</a:t>
            </a:r>
            <a:r>
              <a:rPr lang="en-US" i="1" dirty="0" smtClean="0"/>
              <a:t>Again”</a:t>
            </a:r>
          </a:p>
          <a:p>
            <a:r>
              <a:rPr lang="en-US" dirty="0" smtClean="0"/>
              <a:t>CMS-</a:t>
            </a:r>
            <a:r>
              <a:rPr lang="en-US" dirty="0" err="1" smtClean="0"/>
              <a:t>TTAG</a:t>
            </a:r>
            <a:r>
              <a:rPr lang="en-US" dirty="0" smtClean="0"/>
              <a:t> Strategic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246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Senate Committee on Indian Affairs: Sen. Maria Cantwell, Chair</a:t>
            </a:r>
            <a:endParaRPr lang="en-US" sz="3600" dirty="0"/>
          </a:p>
        </p:txBody>
      </p:sp>
      <p:pic>
        <p:nvPicPr>
          <p:cNvPr id="4" name="Content Placeholder 3" descr="cantwell - print quality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600200"/>
            <a:ext cx="2209800" cy="2819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00200" y="4572000"/>
            <a:ext cx="7162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Sen. Maria </a:t>
            </a:r>
            <a:r>
              <a:rPr lang="en-US" sz="1600" dirty="0"/>
              <a:t>Cantwell (D-WA) </a:t>
            </a:r>
            <a:r>
              <a:rPr lang="en-US" sz="1600" dirty="0" smtClean="0"/>
              <a:t>selected </a:t>
            </a:r>
            <a:r>
              <a:rPr lang="en-US" sz="1600" dirty="0"/>
              <a:t>by the Democratic Steering Committee to serve as Chair of </a:t>
            </a:r>
            <a:r>
              <a:rPr lang="en-US" sz="1600" dirty="0" smtClean="0"/>
              <a:t>Indian Affairs. </a:t>
            </a:r>
          </a:p>
          <a:p>
            <a:endParaRPr lang="en-US" sz="1600" dirty="0"/>
          </a:p>
          <a:p>
            <a:r>
              <a:rPr lang="en-US" sz="1600" dirty="0" smtClean="0"/>
              <a:t>“</a:t>
            </a:r>
            <a:r>
              <a:rPr lang="en-US" sz="1600" dirty="0"/>
              <a:t>I am honored to be selected to chair the Senate Indian Affairs </a:t>
            </a:r>
            <a:r>
              <a:rPr lang="en-US" sz="1600" dirty="0" smtClean="0"/>
              <a:t>Committee. I </a:t>
            </a:r>
            <a:r>
              <a:rPr lang="en-US" sz="1600" dirty="0"/>
              <a:t>am proud of my work with Washington state Tribes, on issues such as self-determination, education, health care and environmental issues including salmon restoration. I would be proud to serve as the first female chair of the Senate Indian Affairs Committee.”</a:t>
            </a:r>
          </a:p>
        </p:txBody>
      </p:sp>
    </p:spTree>
    <p:extLst>
      <p:ext uri="{BB962C8B-B14F-4D97-AF65-F5344CB8AC3E}">
        <p14:creationId xmlns:p14="http://schemas.microsoft.com/office/powerpoint/2010/main" val="56802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Overview 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80210"/>
            <a:ext cx="6781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Contract Support Costs </a:t>
            </a:r>
          </a:p>
          <a:p>
            <a:r>
              <a:rPr lang="en-US" dirty="0" smtClean="0"/>
              <a:t>FY 2013 IHS Budget &amp; Sequestration</a:t>
            </a:r>
          </a:p>
          <a:p>
            <a:r>
              <a:rPr lang="en-US" dirty="0" smtClean="0"/>
              <a:t>Medicaid: Proposals to Reduce  </a:t>
            </a:r>
          </a:p>
          <a:p>
            <a:r>
              <a:rPr lang="en-US" dirty="0" smtClean="0"/>
              <a:t>Uncompensated Care Model </a:t>
            </a:r>
          </a:p>
          <a:p>
            <a:r>
              <a:rPr lang="en-US" dirty="0" err="1" smtClean="0"/>
              <a:t>TTAG</a:t>
            </a:r>
            <a:r>
              <a:rPr lang="en-US" dirty="0" smtClean="0"/>
              <a:t>/</a:t>
            </a:r>
            <a:r>
              <a:rPr lang="en-US" dirty="0" err="1" smtClean="0"/>
              <a:t>MMPC</a:t>
            </a:r>
            <a:r>
              <a:rPr lang="en-US" dirty="0" smtClean="0"/>
              <a:t> Updates</a:t>
            </a:r>
          </a:p>
          <a:p>
            <a:r>
              <a:rPr lang="en-US" dirty="0" smtClean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98778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1" name="Title 1"/>
          <p:cNvSpPr>
            <a:spLocks noGrp="1"/>
          </p:cNvSpPr>
          <p:nvPr>
            <p:ph type="title"/>
          </p:nvPr>
        </p:nvSpPr>
        <p:spPr>
          <a:xfrm>
            <a:off x="1447800" y="1600200"/>
            <a:ext cx="7239000" cy="1143000"/>
          </a:xfrm>
        </p:spPr>
        <p:txBody>
          <a:bodyPr/>
          <a:lstStyle/>
          <a:p>
            <a:pPr eaLnBrk="1" hangingPunct="1"/>
            <a:r>
              <a:rPr lang="en-US" smtClean="0"/>
              <a:t>Questions/Discussion </a:t>
            </a:r>
          </a:p>
        </p:txBody>
      </p:sp>
      <p:sp>
        <p:nvSpPr>
          <p:cNvPr id="296962" name="Content Placeholder 2"/>
          <p:cNvSpPr>
            <a:spLocks noGrp="1"/>
          </p:cNvSpPr>
          <p:nvPr>
            <p:ph idx="1"/>
          </p:nvPr>
        </p:nvSpPr>
        <p:spPr>
          <a:xfrm>
            <a:off x="1676400" y="3886200"/>
            <a:ext cx="6858000" cy="22463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1600" smtClean="0"/>
              <a:t>Jim Roberts, Policy Analyst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600" smtClean="0"/>
              <a:t>Northwest Portland Area Indian Health Board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600" smtClean="0">
                <a:hlinkClick r:id="rId2"/>
              </a:rPr>
              <a:t>jroberts@npaihb.org</a:t>
            </a: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</p:txBody>
      </p:sp>
      <p:sp>
        <p:nvSpPr>
          <p:cNvPr id="2969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FAAD29-7497-46FE-A87E-93ED39A64F3F}" type="slidenum">
              <a:rPr lang="en-US" altLang="en-US" smtClean="0">
                <a:latin typeface="Tahoma" pitchFamily="34" charset="0"/>
              </a:rPr>
              <a:pPr/>
              <a:t>20</a:t>
            </a:fld>
            <a:endParaRPr lang="en-US" altLang="en-US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IHS FY 2013 President’s Request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Current Services: $85.6 million</a:t>
            </a:r>
          </a:p>
          <a:p>
            <a:pPr lvl="1"/>
            <a:r>
              <a:rPr lang="en-US" dirty="0" smtClean="0"/>
              <a:t>Federal Pay Costs $2.4 million</a:t>
            </a:r>
          </a:p>
          <a:p>
            <a:pPr lvl="1"/>
            <a:r>
              <a:rPr lang="en-US" dirty="0" smtClean="0"/>
              <a:t>Medical Inflation $33.9 million</a:t>
            </a:r>
          </a:p>
          <a:p>
            <a:pPr lvl="1"/>
            <a:r>
              <a:rPr lang="en-US" dirty="0" smtClean="0"/>
              <a:t>Staffing new facilities $49.3 million</a:t>
            </a:r>
          </a:p>
          <a:p>
            <a:r>
              <a:rPr lang="en-US" dirty="0" smtClean="0"/>
              <a:t>Program Increases (Reprogramming)</a:t>
            </a:r>
          </a:p>
          <a:p>
            <a:pPr lvl="1"/>
            <a:r>
              <a:rPr lang="en-US" dirty="0" smtClean="0"/>
              <a:t>CHS increase $20 million </a:t>
            </a:r>
          </a:p>
          <a:p>
            <a:pPr lvl="1"/>
            <a:r>
              <a:rPr lang="en-US" dirty="0" smtClean="0"/>
              <a:t>HIT ICD-10 $6 million </a:t>
            </a:r>
          </a:p>
          <a:p>
            <a:pPr lvl="1"/>
            <a:r>
              <a:rPr lang="en-US" dirty="0" smtClean="0"/>
              <a:t>Direct Operations $1.1 million </a:t>
            </a:r>
          </a:p>
          <a:p>
            <a:pPr lvl="1"/>
            <a:r>
              <a:rPr lang="en-US" dirty="0" smtClean="0"/>
              <a:t>Contract Support Costs $5 million </a:t>
            </a:r>
          </a:p>
          <a:p>
            <a:pPr lvl="1"/>
            <a:r>
              <a:rPr lang="en-US" dirty="0" smtClean="0"/>
              <a:t>Maintenance &amp; Improvement $1.5 million </a:t>
            </a:r>
          </a:p>
          <a:p>
            <a:pPr lvl="1"/>
            <a:r>
              <a:rPr lang="en-US" dirty="0" smtClean="0"/>
              <a:t>Health Facilities Construction </a:t>
            </a:r>
            <a:r>
              <a:rPr lang="en-US" b="1" dirty="0" smtClean="0">
                <a:solidFill>
                  <a:srgbClr val="FF0000"/>
                </a:solidFill>
              </a:rPr>
              <a:t>$3.6 million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98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295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IHS Budget 2013 </a:t>
            </a:r>
            <a:br>
              <a:rPr lang="en-US" dirty="0" smtClean="0"/>
            </a:br>
            <a:r>
              <a:rPr lang="en-US" dirty="0" smtClean="0"/>
              <a:t>Background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58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62812"/>
              </p:ext>
            </p:extLst>
          </p:nvPr>
        </p:nvGraphicFramePr>
        <p:xfrm>
          <a:off x="381000" y="381000"/>
          <a:ext cx="8534399" cy="5791207"/>
        </p:xfrm>
        <a:graphic>
          <a:graphicData uri="http://schemas.openxmlformats.org/drawingml/2006/table">
            <a:tbl>
              <a:tblPr/>
              <a:tblGrid>
                <a:gridCol w="1457451"/>
                <a:gridCol w="596674"/>
                <a:gridCol w="596674"/>
                <a:gridCol w="520868"/>
                <a:gridCol w="440169"/>
                <a:gridCol w="596674"/>
                <a:gridCol w="520868"/>
                <a:gridCol w="459733"/>
                <a:gridCol w="469514"/>
                <a:gridCol w="469514"/>
                <a:gridCol w="596674"/>
                <a:gridCol w="469514"/>
                <a:gridCol w="371698"/>
                <a:gridCol w="498860"/>
                <a:gridCol w="469514"/>
              </a:tblGrid>
              <a:tr h="66716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Indian Health Service FY 2013 Budget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Comparing President's Request, House and Senate Action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Prepared by: NW Portland Area Indian Health Board - 9/28/2012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PRESIDENT'S REQUEST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HOUSE ACTION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SENATE ACTION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65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Sub-Sub Activity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 2012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Final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President's 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 2013 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Request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 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 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 2012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Pct. Of 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House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Action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H. Rpt. 112-589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 2012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Pct. Of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Request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Pct. Of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 vs.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Request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Senate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Action  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Rpt ###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 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 2012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 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Request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Pct. Of 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 vs.</a:t>
                      </a:r>
                      <a:b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Request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Hospitals &amp; Health Clinics 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1,810,966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1,849,310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38,344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1,851,448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40,482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2,138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1,852,948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41,982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3,638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Dental Services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159,440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166,297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6,857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166,597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7,157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300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166,297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6,857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Mental Health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75,589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78,131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2,542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78,131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2,542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78,131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2,542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Alcohol &amp; Substance Abuse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194,297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195,378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1,081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195,378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1,081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195,378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1,081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 Health Services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843,575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897,562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53,987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6.4%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897,562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53,987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6.4%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863,575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20,000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(33,987)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-3.8%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19945"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Total, Clinical Services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3,083,867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3,186,678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102,811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3,189,116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105,249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2,438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3,156,329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72,462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(30,349)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 Health Nursing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66,632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69,868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3,236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69,868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3,236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69,868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3,236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 Education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17,057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17,450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393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17,450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393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17,450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393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Comm. Health Reps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61,407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61,531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124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61,531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124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61,531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124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Immunization AK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1,927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1,927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1,927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1,927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19945"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Total, Preventive Health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147,022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150,776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3,754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150,776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3,754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-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150,776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3,754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Urban Health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42,984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42,988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45,488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2,504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2,500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42,988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Indian Health Professions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40,596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40,598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41,598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1,002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1,000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40,598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Tribal Management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2,577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2,577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2,577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2,577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 Operations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71,653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72,867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1,214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67,567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(4,086)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-5.7%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(5,300)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-7.3%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72,867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1,214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Self-Governance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6,044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6,044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(0)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6,044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(0)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6,044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(0)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 Support Cost</a:t>
                      </a:r>
                    </a:p>
                  </a:txBody>
                  <a:tcPr marL="101580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471,437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476,446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5,009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546,446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75,009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15.9%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70,000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14.7%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476,446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5,009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19945"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Total, Other Services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635,292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641,520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6,228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709,720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74,428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11.7%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68,200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10.6%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641,520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6,228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59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Total, Services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3,866,181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3,978,974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112,793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4,049,612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183,431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4.7%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70,638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3,948,625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82,444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(30,349)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FACILITIES</a:t>
                      </a:r>
                    </a:p>
                  </a:txBody>
                  <a:tcPr marL="50790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#DIV/0!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#DIV/0!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Maintenance &amp; Improvement</a:t>
                      </a:r>
                    </a:p>
                  </a:txBody>
                  <a:tcPr marL="101580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53,721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55,470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1,749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55,470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1,749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55,470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1,749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Sanitation Facilities Constr.</a:t>
                      </a:r>
                    </a:p>
                  </a:txBody>
                  <a:tcPr marL="101580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79,582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79,582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$             (0)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79,582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(0)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79,582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(0)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 Care Fac. Constr.</a:t>
                      </a:r>
                    </a:p>
                  </a:txBody>
                  <a:tcPr marL="101580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85,048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81,489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(3,559)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-4.2%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81,489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(3,559)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-4.2%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81,489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(3,559)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-4.2%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Facil. &amp; Envir. Hlth Supp.</a:t>
                      </a:r>
                    </a:p>
                  </a:txBody>
                  <a:tcPr marL="101580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199,413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204,379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4,966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204,741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5,328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362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204,741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5,328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362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6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Equipment</a:t>
                      </a:r>
                    </a:p>
                  </a:txBody>
                  <a:tcPr marL="101580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22,582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22,582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22,582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22,582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0 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- </a:t>
                      </a:r>
                    </a:p>
                  </a:txBody>
                  <a:tcPr marL="5643" marR="5643" marT="5643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5643" marR="5643" marT="564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05283"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Total, Facilities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440,346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443,502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3,156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443,864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3,518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362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443,864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3,518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362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2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TOTAL, IHS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4,306,528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4,422,476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115,948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4,493,476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186,948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71,000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4,392,489 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85,961 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(29,987)</a:t>
                      </a:r>
                    </a:p>
                  </a:txBody>
                  <a:tcPr marL="5643" marR="5643" marT="5643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-0.7%</a:t>
                      </a:r>
                    </a:p>
                  </a:txBody>
                  <a:tcPr marL="5643" marR="5643" marT="564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46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the Budgets Compare?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Clinic Services Sub-Accounts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55769668"/>
              </p:ext>
            </p:extLst>
          </p:nvPr>
        </p:nvGraphicFramePr>
        <p:xfrm>
          <a:off x="228600" y="1600200"/>
          <a:ext cx="5334000" cy="4343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963"/>
                <a:gridCol w="1209972"/>
                <a:gridCol w="1127473"/>
                <a:gridCol w="1456592"/>
              </a:tblGrid>
              <a:tr h="53424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Sub-sub</a:t>
                      </a:r>
                      <a:r>
                        <a:rPr lang="en-US" sz="1600" baseline="0" dirty="0" smtClean="0"/>
                        <a:t> Acct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Request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House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Senate</a:t>
                      </a:r>
                      <a:endParaRPr lang="en-US" sz="1600" dirty="0"/>
                    </a:p>
                  </a:txBody>
                  <a:tcPr marL="44462" marR="44462"/>
                </a:tc>
              </a:tr>
              <a:tr h="81205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Hospital &amp; Clinics</a:t>
                      </a:r>
                      <a:endParaRPr lang="en-US" sz="16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1,849,310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1,851,448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$  1,852,948 </a:t>
                      </a:r>
                    </a:p>
                  </a:txBody>
                  <a:tcPr marL="4631" marR="4631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Dental Services</a:t>
                      </a:r>
                    </a:p>
                  </a:txBody>
                  <a:tcPr marL="83366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166,297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  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166,597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166,297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Mental Health</a:t>
                      </a:r>
                    </a:p>
                  </a:txBody>
                  <a:tcPr marL="83366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$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78,131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78,131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78,131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</a:tr>
              <a:tr h="697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Alcohol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&amp; Sub Abuse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66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$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95,378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195,378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195,378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</a:tr>
              <a:tr h="697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Health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366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$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897,562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897,562 </a:t>
                      </a: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    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863,575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3,186,678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$ 3,189,116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$ 3,156,329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31" marR="4631" marT="9525" marB="0" anchor="ctr"/>
                </a:tc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276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House &amp; President’s Request near identical</a:t>
            </a:r>
          </a:p>
          <a:p>
            <a:r>
              <a:rPr lang="en-US" sz="2400" dirty="0" smtClean="0"/>
              <a:t>House includes $2.1 mil. more for </a:t>
            </a:r>
            <a:r>
              <a:rPr lang="en-US" sz="2400" dirty="0" err="1" smtClean="0"/>
              <a:t>H&amp;C</a:t>
            </a:r>
            <a:r>
              <a:rPr lang="en-US" sz="2400" dirty="0" smtClean="0"/>
              <a:t>; $300K more for Dental</a:t>
            </a:r>
          </a:p>
          <a:p>
            <a:r>
              <a:rPr lang="en-US" sz="2400" dirty="0" smtClean="0"/>
              <a:t>Senate is less $3.6 mil. for </a:t>
            </a:r>
            <a:r>
              <a:rPr lang="en-US" sz="2400" dirty="0" err="1" smtClean="0"/>
              <a:t>H&amp;C</a:t>
            </a:r>
            <a:r>
              <a:rPr lang="en-US" sz="2400" dirty="0" smtClean="0"/>
              <a:t> </a:t>
            </a:r>
          </a:p>
          <a:p>
            <a:r>
              <a:rPr lang="en-US" sz="2400" b="1" dirty="0" smtClean="0"/>
              <a:t>Senate is $34 million less for CHS</a:t>
            </a:r>
            <a:endParaRPr lang="en-US" sz="2400" dirty="0" smtClean="0"/>
          </a:p>
          <a:p>
            <a:pPr marL="0" indent="0">
              <a:buNone/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46072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the Budgets Compare?</a:t>
            </a:r>
            <a:br>
              <a:rPr lang="en-US" sz="3600" dirty="0" smtClean="0"/>
            </a:br>
            <a:r>
              <a:rPr lang="en-US" sz="3600" dirty="0" smtClean="0"/>
              <a:t>Preventive Health Sub-Accounts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62259360"/>
              </p:ext>
            </p:extLst>
          </p:nvPr>
        </p:nvGraphicFramePr>
        <p:xfrm>
          <a:off x="533400" y="1600201"/>
          <a:ext cx="7772400" cy="3276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1752600"/>
                <a:gridCol w="1676400"/>
                <a:gridCol w="1828800"/>
              </a:tblGrid>
              <a:tr h="44988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Sub-sub</a:t>
                      </a:r>
                      <a:r>
                        <a:rPr lang="en-US" sz="1800" baseline="0" dirty="0" smtClean="0"/>
                        <a:t> Acct</a:t>
                      </a:r>
                      <a:endParaRPr lang="en-US" sz="18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Request</a:t>
                      </a:r>
                      <a:endParaRPr lang="en-US" sz="18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House</a:t>
                      </a:r>
                      <a:endParaRPr lang="en-US" sz="18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Senate</a:t>
                      </a:r>
                      <a:endParaRPr lang="en-US" sz="1800" dirty="0"/>
                    </a:p>
                  </a:txBody>
                  <a:tcPr marL="44462" marR="44462" anchor="ctr"/>
                </a:tc>
              </a:tr>
              <a:tr h="683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 Health Nursing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69,868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69,868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69,868 </a:t>
                      </a:r>
                    </a:p>
                  </a:txBody>
                  <a:tcPr marL="9525" marR="9525" marT="9525" marB="0" anchor="ctr"/>
                </a:tc>
              </a:tr>
              <a:tr h="4498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 Education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17,450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17,450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17,450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498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Comm. Health Reps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61,531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61,531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61,531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87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Immunization AK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1,927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1,927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1,927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5599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150,776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150,776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150,776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499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the Budgets Compare? </a:t>
            </a:r>
            <a:br>
              <a:rPr lang="en-US" sz="3600" dirty="0" smtClean="0"/>
            </a:br>
            <a:r>
              <a:rPr lang="en-US" sz="3600" dirty="0" smtClean="0"/>
              <a:t>Other Services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4615232"/>
              </p:ext>
            </p:extLst>
          </p:nvPr>
        </p:nvGraphicFramePr>
        <p:xfrm>
          <a:off x="228600" y="1600200"/>
          <a:ext cx="4953000" cy="5030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966"/>
                <a:gridCol w="1123545"/>
                <a:gridCol w="1046939"/>
                <a:gridCol w="1352550"/>
              </a:tblGrid>
              <a:tr h="53424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Sub-sub</a:t>
                      </a:r>
                      <a:r>
                        <a:rPr lang="en-US" sz="1600" baseline="0" dirty="0" smtClean="0"/>
                        <a:t> Acct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Request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House</a:t>
                      </a:r>
                      <a:endParaRPr lang="en-US" sz="1600" dirty="0"/>
                    </a:p>
                  </a:txBody>
                  <a:tcPr marL="44462" marR="444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Senate</a:t>
                      </a:r>
                      <a:endParaRPr lang="en-US" sz="1600" dirty="0"/>
                    </a:p>
                  </a:txBody>
                  <a:tcPr marL="44462" marR="44462"/>
                </a:tc>
              </a:tr>
              <a:tr h="8120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Urban Health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42,988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 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45,488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$42,988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Indian Health Professions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40,598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$41,598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$40,598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Tribal Management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2,577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$2,577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$ 2,577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97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 Operations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72,867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$67,567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$ 72,867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97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Self-Governance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6,044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$6,044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$6,044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866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 Support Cost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476,446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$546,446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$476,446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3424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4462" marR="44462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</a:t>
                      </a:r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641,520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$709,720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$641,520 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410200" y="1600200"/>
            <a:ext cx="35814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House provides increase for </a:t>
            </a:r>
            <a:r>
              <a:rPr lang="en-US" sz="2400" dirty="0" err="1" smtClean="0"/>
              <a:t>UIHPs</a:t>
            </a:r>
            <a:r>
              <a:rPr lang="en-US" sz="2400" dirty="0" smtClean="0"/>
              <a:t> &amp; Professions</a:t>
            </a:r>
          </a:p>
          <a:p>
            <a:r>
              <a:rPr lang="en-US" sz="2400" dirty="0" smtClean="0"/>
              <a:t>House reduces Direct-Ops by $4 million</a:t>
            </a:r>
          </a:p>
          <a:p>
            <a:r>
              <a:rPr lang="en-US" sz="2400" dirty="0" smtClean="0"/>
              <a:t>House provides significant increase of $70 million for CSC</a:t>
            </a:r>
          </a:p>
          <a:p>
            <a:r>
              <a:rPr lang="en-US" sz="2400" dirty="0" smtClean="0"/>
              <a:t>Senate provides slight increase for Direct-Ops</a:t>
            </a:r>
          </a:p>
          <a:p>
            <a:r>
              <a:rPr lang="en-US" sz="2400" dirty="0" smtClean="0"/>
              <a:t>Senate reduces Request by $5 mil. for CSC</a:t>
            </a:r>
          </a:p>
          <a:p>
            <a:pPr marL="0" indent="0">
              <a:buNone/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89463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 2015 Budget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05000"/>
            <a:ext cx="7162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Budget meeting Nov. 8-9, 2012; Seattle, WA; 41 tribal attendees </a:t>
            </a:r>
          </a:p>
          <a:p>
            <a:r>
              <a:rPr lang="en-US" dirty="0" smtClean="0"/>
              <a:t>Portland Tribes recommended increases at 17% </a:t>
            </a:r>
            <a:r>
              <a:rPr lang="en-US" dirty="0" smtClean="0"/>
              <a:t>($751 </a:t>
            </a:r>
            <a:r>
              <a:rPr lang="en-US" dirty="0" smtClean="0"/>
              <a:t>mil.) and 5% </a:t>
            </a:r>
            <a:r>
              <a:rPr lang="en-US" dirty="0" smtClean="0"/>
              <a:t>($221 </a:t>
            </a:r>
            <a:r>
              <a:rPr lang="en-US" dirty="0" smtClean="0"/>
              <a:t>mil.)</a:t>
            </a:r>
          </a:p>
          <a:p>
            <a:r>
              <a:rPr lang="en-US" dirty="0" smtClean="0"/>
              <a:t>Health Priorities remained the same</a:t>
            </a:r>
          </a:p>
          <a:p>
            <a:r>
              <a:rPr lang="en-US" dirty="0" smtClean="0"/>
              <a:t>Program priorities within line item recommendations: </a:t>
            </a:r>
          </a:p>
          <a:p>
            <a:pPr lvl="1"/>
            <a:r>
              <a:rPr lang="en-US" dirty="0" smtClean="0"/>
              <a:t>HP/DP: $30 million</a:t>
            </a:r>
          </a:p>
          <a:p>
            <a:pPr lvl="1"/>
            <a:r>
              <a:rPr lang="en-US" dirty="0" smtClean="0"/>
              <a:t>Chronic Disease: $130 million </a:t>
            </a:r>
          </a:p>
          <a:p>
            <a:pPr lvl="1"/>
            <a:r>
              <a:rPr lang="en-US" dirty="0" err="1" smtClean="0"/>
              <a:t>H&amp;C</a:t>
            </a:r>
            <a:r>
              <a:rPr lang="en-US" dirty="0" smtClean="0"/>
              <a:t>, MH &amp; A/SA, </a:t>
            </a:r>
            <a:r>
              <a:rPr lang="en-US" dirty="0" err="1" smtClean="0"/>
              <a:t>UIHP</a:t>
            </a:r>
            <a:r>
              <a:rPr lang="en-US" dirty="0" smtClean="0"/>
              <a:t>, facilities’ accounts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33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Portland Area Recommendations – FY 2015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331284"/>
              </p:ext>
            </p:extLst>
          </p:nvPr>
        </p:nvGraphicFramePr>
        <p:xfrm>
          <a:off x="1371600" y="1828800"/>
          <a:ext cx="7543800" cy="4682155"/>
        </p:xfrm>
        <a:graphic>
          <a:graphicData uri="http://schemas.openxmlformats.org/drawingml/2006/table">
            <a:tbl>
              <a:tblPr firstRow="1" firstCol="1" bandRow="1"/>
              <a:tblGrid>
                <a:gridCol w="4354411"/>
                <a:gridCol w="1607190"/>
                <a:gridCol w="1582199"/>
              </a:tblGrid>
              <a:tr h="6926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3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17%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5%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6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Federal &amp; Tribal Pay Cost Increases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$34.6 million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$34.6 million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6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Non-Medical Inflation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$28.6 million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$14.3 million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5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Medical Inflation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$131.8 million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$65.9 million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6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Population Growth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$49.1 million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$49.1 million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6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Contract Support Costs 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$ 130 million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5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Total Current Service &amp; CSC Amounts</a:t>
                      </a:r>
                      <a:endParaRPr lang="en-US" sz="3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$374.1 million </a:t>
                      </a:r>
                      <a:endParaRPr lang="en-US" sz="3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$163.9 million</a:t>
                      </a:r>
                      <a:endParaRPr lang="en-US" sz="3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5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 b="1" dirty="0" smtClean="0">
                          <a:effectLst/>
                          <a:latin typeface="Arial"/>
                          <a:ea typeface="Times New Roman"/>
                        </a:rPr>
                        <a:t>Total Increase</a:t>
                      </a:r>
                      <a:endParaRPr lang="en-US" sz="20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 b="1" dirty="0" smtClean="0">
                          <a:effectLst/>
                          <a:latin typeface="Arial"/>
                          <a:ea typeface="Times New Roman"/>
                        </a:rPr>
                        <a:t>$751.8</a:t>
                      </a:r>
                      <a:endParaRPr lang="en-US" sz="20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100"/>
                        </a:spcAft>
                      </a:pPr>
                      <a:r>
                        <a:rPr lang="en-US" sz="2000" b="1" dirty="0" smtClean="0">
                          <a:effectLst/>
                          <a:latin typeface="Arial"/>
                          <a:ea typeface="Times New Roman"/>
                        </a:rPr>
                        <a:t>$221</a:t>
                      </a:r>
                      <a:endParaRPr lang="en-US" sz="20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986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IHS FY 2013 Appropriation: </a:t>
            </a:r>
            <a:br>
              <a:rPr lang="en-US" sz="3600" b="1" dirty="0" smtClean="0"/>
            </a:br>
            <a:r>
              <a:rPr lang="en-US" sz="3600" b="1" dirty="0" smtClean="0"/>
              <a:t>Still no Final Appropriation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SzPct val="100000"/>
            </a:pPr>
            <a:r>
              <a:rPr lang="en-US" sz="2400" dirty="0" smtClean="0"/>
              <a:t>FY 2013 President’s request $115 million increase for IHS</a:t>
            </a:r>
          </a:p>
          <a:p>
            <a:pPr>
              <a:buSzPct val="100000"/>
            </a:pPr>
            <a:r>
              <a:rPr lang="en-US" sz="2400" dirty="0" smtClean="0"/>
              <a:t>House Interior Subcommittee approved bill includes $186 million increase for IHS</a:t>
            </a:r>
          </a:p>
          <a:p>
            <a:pPr lvl="1">
              <a:buSzPct val="100000"/>
            </a:pPr>
            <a:r>
              <a:rPr lang="en-US" sz="2000" dirty="0" smtClean="0"/>
              <a:t>The Full House has not acted</a:t>
            </a:r>
            <a:endParaRPr lang="en-US" sz="2000" dirty="0"/>
          </a:p>
          <a:p>
            <a:r>
              <a:rPr lang="en-US" sz="2400" dirty="0" smtClean="0"/>
              <a:t>Senate Interior Committee released FY 2013 Interior-Related Agency bill includes $85 million </a:t>
            </a:r>
          </a:p>
          <a:p>
            <a:r>
              <a:rPr lang="en-US" sz="2400" dirty="0" smtClean="0"/>
              <a:t>Looming issue of Debt Reduction, Debt Ceiling and </a:t>
            </a:r>
            <a:r>
              <a:rPr lang="en-US" sz="2400" i="1" dirty="0" smtClean="0"/>
              <a:t>Sequestration</a:t>
            </a:r>
            <a:r>
              <a:rPr lang="en-US" sz="2400" dirty="0" smtClean="0"/>
              <a:t> </a:t>
            </a:r>
          </a:p>
          <a:p>
            <a:pPr lvl="1"/>
            <a:r>
              <a:rPr lang="en-US" sz="2000" dirty="0" smtClean="0"/>
              <a:t>Jan. 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deal to postpone Sequestration until March</a:t>
            </a:r>
          </a:p>
          <a:p>
            <a:pPr lvl="1"/>
            <a:r>
              <a:rPr lang="en-US" sz="2000" dirty="0" smtClean="0"/>
              <a:t>Deficit reduction to include mix of Revenues  &amp; Spending Cuts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854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IHS Budget &amp; Sequestration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Budget Control Act of 2011 reduces deficit by $2.3 trillion over 10 years thru two vehicles</a:t>
            </a:r>
          </a:p>
          <a:p>
            <a:pPr lvl="1"/>
            <a:r>
              <a:rPr lang="en-US" sz="2000" dirty="0" smtClean="0"/>
              <a:t>Caps in discretionary spending $841 billion over 10 years</a:t>
            </a:r>
          </a:p>
          <a:p>
            <a:pPr lvl="1"/>
            <a:r>
              <a:rPr lang="en-US" sz="2000" dirty="0" smtClean="0"/>
              <a:t>Super Committee Deficit Reduction Plan</a:t>
            </a:r>
          </a:p>
          <a:p>
            <a:pPr lvl="1"/>
            <a:r>
              <a:rPr lang="en-US" sz="2000" dirty="0" smtClean="0"/>
              <a:t>If Plan not adopted allows process Sequestration</a:t>
            </a:r>
          </a:p>
          <a:p>
            <a:r>
              <a:rPr lang="en-US" sz="2400" dirty="0" smtClean="0"/>
              <a:t>Sequestration </a:t>
            </a:r>
          </a:p>
          <a:p>
            <a:pPr lvl="1"/>
            <a:r>
              <a:rPr lang="en-US" sz="2000" dirty="0" smtClean="0"/>
              <a:t>Not new, Gramm Rudman, mandates automatic across-the-board spending cuts </a:t>
            </a:r>
          </a:p>
          <a:p>
            <a:pPr lvl="1"/>
            <a:r>
              <a:rPr lang="en-US" sz="2000" dirty="0" smtClean="0"/>
              <a:t>Initial analysis indicated that IHS programs would be protected by provision in Gramm Rudman Act</a:t>
            </a:r>
          </a:p>
          <a:p>
            <a:pPr lvl="1"/>
            <a:r>
              <a:rPr lang="en-US" sz="2000" dirty="0" smtClean="0"/>
              <a:t>This would have held IHS harmless up to a 2% reduction</a:t>
            </a:r>
          </a:p>
          <a:p>
            <a:pPr lvl="1"/>
            <a:r>
              <a:rPr lang="en-US" sz="2000" dirty="0" smtClean="0"/>
              <a:t>OMB Report indicates that “IHS funds are subject to full sequestration” </a:t>
            </a:r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91637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903902"/>
              </p:ext>
            </p:extLst>
          </p:nvPr>
        </p:nvGraphicFramePr>
        <p:xfrm>
          <a:off x="1714500" y="201930"/>
          <a:ext cx="7086600" cy="6487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Worksheet" r:id="rId4" imgW="3971857" imgH="4467135" progId="Excel.Sheet.12">
                  <p:embed/>
                </p:oleObj>
              </mc:Choice>
              <mc:Fallback>
                <p:oleObj name="Worksheet" r:id="rId4" imgW="3971857" imgH="446713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14500" y="201930"/>
                        <a:ext cx="7086600" cy="64876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726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http://www.offthechartsblog.org/wp-content/uploads/2013/1-22-13bu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" y="30480"/>
            <a:ext cx="859155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314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Medicaid: Budget Reduction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Medicaid will be target in Budget Reduction debate</a:t>
            </a:r>
          </a:p>
          <a:p>
            <a:pPr lvl="1"/>
            <a:r>
              <a:rPr lang="en-US" dirty="0" smtClean="0"/>
              <a:t>Feds pay 57% of costs; and is 8% of total federal spending; cuts proposed:</a:t>
            </a:r>
          </a:p>
          <a:p>
            <a:pPr lvl="1"/>
            <a:r>
              <a:rPr lang="en-US" dirty="0" smtClean="0"/>
              <a:t>Nat’l. Commission $58 billion/10 </a:t>
            </a:r>
            <a:r>
              <a:rPr lang="en-US" dirty="0" err="1" smtClean="0"/>
              <a:t>yrs</a:t>
            </a:r>
            <a:endParaRPr lang="en-US" dirty="0" smtClean="0"/>
          </a:p>
          <a:p>
            <a:pPr lvl="1"/>
            <a:r>
              <a:rPr lang="en-US" dirty="0" smtClean="0"/>
              <a:t>President’s 2013 request $56 billion/10 </a:t>
            </a:r>
            <a:r>
              <a:rPr lang="en-US" dirty="0" err="1" smtClean="0"/>
              <a:t>yrs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Ryan Plan $1.4 trillion over 10 years</a:t>
            </a:r>
          </a:p>
          <a:p>
            <a:pPr lvl="1"/>
            <a:r>
              <a:rPr lang="en-US" dirty="0" err="1" smtClean="0"/>
              <a:t>CBO</a:t>
            </a:r>
            <a:r>
              <a:rPr lang="en-US" dirty="0" smtClean="0"/>
              <a:t> “Choices for Deficit Reform”: convert </a:t>
            </a:r>
            <a:r>
              <a:rPr lang="en-US" dirty="0" err="1" smtClean="0"/>
              <a:t>LTSS</a:t>
            </a:r>
            <a:r>
              <a:rPr lang="en-US" dirty="0"/>
              <a:t> </a:t>
            </a:r>
            <a:r>
              <a:rPr lang="en-US" dirty="0" smtClean="0"/>
              <a:t>in block grant; repeal Expansion; reduce </a:t>
            </a:r>
            <a:r>
              <a:rPr lang="en-US" dirty="0" err="1" smtClean="0"/>
              <a:t>FMAP</a:t>
            </a:r>
            <a:r>
              <a:rPr lang="en-US" dirty="0" smtClean="0"/>
              <a:t> floor - $156 billion/10yrs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41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thering Wisdom Presentation - May 26,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Gathering Wisdom Presentation - May 26, 2011</Template>
  <TotalTime>5855</TotalTime>
  <Words>2487</Words>
  <Application>Microsoft Office PowerPoint</Application>
  <PresentationFormat>On-screen Show (4:3)</PresentationFormat>
  <Paragraphs>691</Paragraphs>
  <Slides>26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Gathering Wisdom Presentation - May 26, 2011</vt:lpstr>
      <vt:lpstr>Worksheet</vt:lpstr>
      <vt:lpstr>Policy Update </vt:lpstr>
      <vt:lpstr>Overview </vt:lpstr>
      <vt:lpstr>FY 2015 Budget Formulation</vt:lpstr>
      <vt:lpstr>Summary of Portland Area Recommendations – FY 2015</vt:lpstr>
      <vt:lpstr>IHS FY 2013 Appropriation:  Still no Final Appropriation </vt:lpstr>
      <vt:lpstr>IHS Budget &amp; Sequestration </vt:lpstr>
      <vt:lpstr>PowerPoint Presentation</vt:lpstr>
      <vt:lpstr>PowerPoint Presentation</vt:lpstr>
      <vt:lpstr>Medicaid: Budget Reduction</vt:lpstr>
      <vt:lpstr>PowerPoint Presentation</vt:lpstr>
      <vt:lpstr>PowerPoint Presentation</vt:lpstr>
      <vt:lpstr>FMAP Exceptions reported by CRS</vt:lpstr>
      <vt:lpstr>Summary of CRS Medicaid Proposals to Reduce Costs</vt:lpstr>
      <vt:lpstr>Idaho Updates</vt:lpstr>
      <vt:lpstr>Idaho Update: Insurance Exchange</vt:lpstr>
      <vt:lpstr>Projections from Idaho Medicaid Expansion </vt:lpstr>
      <vt:lpstr>Uncompensated Care Update </vt:lpstr>
      <vt:lpstr>MMPC/TTAG Issues</vt:lpstr>
      <vt:lpstr>Senate Committee on Indian Affairs: Sen. Maria Cantwell, Chair</vt:lpstr>
      <vt:lpstr>Questions/Discussion </vt:lpstr>
      <vt:lpstr>IHS FY 2013 President’s Request</vt:lpstr>
      <vt:lpstr>IHS Budget 2013  Background Information</vt:lpstr>
      <vt:lpstr>PowerPoint Presentation</vt:lpstr>
      <vt:lpstr>How the Budgets Compare?  Clinic Services Sub-Accounts</vt:lpstr>
      <vt:lpstr>How the Budgets Compare? Preventive Health Sub-Accounts</vt:lpstr>
      <vt:lpstr>How the Budgets Compare?  Other Services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Update   NPAIHB Quarterly Board Meeting  Thunder Valley Casino Resort Lincoln, CA</dc:title>
  <dc:creator>jroberts</dc:creator>
  <cp:lastModifiedBy>Jim Roberts</cp:lastModifiedBy>
  <cp:revision>188</cp:revision>
  <dcterms:created xsi:type="dcterms:W3CDTF">2011-07-14T14:04:56Z</dcterms:created>
  <dcterms:modified xsi:type="dcterms:W3CDTF">2013-01-24T17:04:42Z</dcterms:modified>
</cp:coreProperties>
</file>